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Inter"/>
      <p:regular r:id="rId17"/>
    </p:embeddedFont>
    <p:embeddedFont>
      <p:font typeface="Inter"/>
      <p:regular r:id="rId18"/>
    </p:embeddedFont>
    <p:embeddedFont>
      <p:font typeface="Inter"/>
      <p:regular r:id="rId19"/>
    </p:embeddedFont>
    <p:embeddedFont>
      <p:font typeface="Inter"/>
      <p:regular r:id="rId20"/>
    </p:embeddedFont>
    <p:embeddedFont>
      <p:font typeface="Inter"/>
      <p:regular r:id="rId21"/>
    </p:embeddedFont>
    <p:embeddedFont>
      <p:font typeface="Inter"/>
      <p:regular r:id="rId22"/>
    </p:embeddedFont>
    <p:embeddedFont>
      <p:font typeface="Inter"/>
      <p:regular r:id="rId23"/>
    </p:embeddedFont>
    <p:embeddedFont>
      <p:font typeface="Inter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svg"/><Relationship Id="rId4" Type="http://schemas.openxmlformats.org/officeDocument/2006/relationships/image" Target="../media/image-10-4.png"/><Relationship Id="rId5" Type="http://schemas.openxmlformats.org/officeDocument/2006/relationships/image" Target="../media/image-10-5.svg"/><Relationship Id="rId6" Type="http://schemas.openxmlformats.org/officeDocument/2006/relationships/image" Target="../media/image-10-6.png"/><Relationship Id="rId7" Type="http://schemas.openxmlformats.org/officeDocument/2006/relationships/image" Target="../media/image-10-7.svg"/><Relationship Id="rId8" Type="http://schemas.openxmlformats.org/officeDocument/2006/relationships/image" Target="../media/image-10-8.png"/><Relationship Id="rId9" Type="http://schemas.openxmlformats.org/officeDocument/2006/relationships/image" Target="../media/image-10-9.svg"/><Relationship Id="rId10" Type="http://schemas.openxmlformats.org/officeDocument/2006/relationships/slideLayout" Target="../slideLayouts/slideLayout11.xml"/><Relationship Id="rId11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sv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image" Target="../media/image-7-6.svg"/><Relationship Id="rId7" Type="http://schemas.openxmlformats.org/officeDocument/2006/relationships/image" Target="../media/image-7-7.png"/><Relationship Id="rId8" Type="http://schemas.openxmlformats.org/officeDocument/2006/relationships/image" Target="../media/image-7-8.png"/><Relationship Id="rId9" Type="http://schemas.openxmlformats.org/officeDocument/2006/relationships/image" Target="../media/image-7-9.svg"/><Relationship Id="rId10" Type="http://schemas.openxmlformats.org/officeDocument/2006/relationships/slideLayout" Target="../slideLayouts/slideLayout8.xml"/><Relationship Id="rId11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slideLayout" Target="../slideLayouts/slideLayout9.xml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87297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Customer Shopping Behavior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63069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Analyzing 3,900 customer transactions to uncover spending patterns, preferences, and strategic opportunities for business growth.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18371" y="537329"/>
            <a:ext cx="5244822" cy="4750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700"/>
              </a:lnSpc>
              <a:buNone/>
            </a:pPr>
            <a:r>
              <a:rPr lang="en-US" sz="29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Strategic Recommendations</a:t>
            </a:r>
            <a:endParaRPr lang="en-US" sz="2950" dirty="0"/>
          </a:p>
        </p:txBody>
      </p:sp>
      <p:sp>
        <p:nvSpPr>
          <p:cNvPr id="4" name="Shape 1"/>
          <p:cNvSpPr/>
          <p:nvPr/>
        </p:nvSpPr>
        <p:spPr>
          <a:xfrm>
            <a:off x="6018371" y="1240393"/>
            <a:ext cx="8080058" cy="1498997"/>
          </a:xfrm>
          <a:prstGeom prst="roundRect">
            <a:avLst>
              <a:gd name="adj" fmla="val 425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177915" y="1399937"/>
            <a:ext cx="456009" cy="456009"/>
          </a:xfrm>
          <a:prstGeom prst="roundRect">
            <a:avLst>
              <a:gd name="adj" fmla="val 20050231"/>
            </a:avLst>
          </a:prstGeom>
          <a:solidFill>
            <a:srgbClr val="4950BC"/>
          </a:solidFill>
          <a:ln/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03288" y="1525310"/>
            <a:ext cx="205145" cy="20514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177915" y="2007870"/>
            <a:ext cx="1900238" cy="2375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4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Boost Subscriptions</a:t>
            </a:r>
            <a:endParaRPr lang="en-US" sz="1450" dirty="0"/>
          </a:p>
        </p:txBody>
      </p:sp>
      <p:sp>
        <p:nvSpPr>
          <p:cNvPr id="8" name="Text 4"/>
          <p:cNvSpPr/>
          <p:nvPr/>
        </p:nvSpPr>
        <p:spPr>
          <a:xfrm>
            <a:off x="6177915" y="2336602"/>
            <a:ext cx="7760970" cy="2432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Promote exclusive benefits to convert the 73% non-subscriber base into loyal subscribers.</a:t>
            </a:r>
            <a:endParaRPr lang="en-US" sz="1150" dirty="0"/>
          </a:p>
        </p:txBody>
      </p:sp>
      <p:sp>
        <p:nvSpPr>
          <p:cNvPr id="9" name="Shape 5"/>
          <p:cNvSpPr/>
          <p:nvPr/>
        </p:nvSpPr>
        <p:spPr>
          <a:xfrm>
            <a:off x="6018371" y="2891314"/>
            <a:ext cx="8080058" cy="1498997"/>
          </a:xfrm>
          <a:prstGeom prst="roundRect">
            <a:avLst>
              <a:gd name="adj" fmla="val 425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0" name="Shape 6"/>
          <p:cNvSpPr/>
          <p:nvPr/>
        </p:nvSpPr>
        <p:spPr>
          <a:xfrm>
            <a:off x="6177915" y="3050858"/>
            <a:ext cx="456009" cy="456009"/>
          </a:xfrm>
          <a:prstGeom prst="roundRect">
            <a:avLst>
              <a:gd name="adj" fmla="val 20050231"/>
            </a:avLst>
          </a:prstGeom>
          <a:solidFill>
            <a:srgbClr val="4950BC"/>
          </a:solidFill>
          <a:ln/>
        </p:spPr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03288" y="3176230"/>
            <a:ext cx="205145" cy="205145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6177915" y="3658791"/>
            <a:ext cx="1900238" cy="2375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4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Loyalty Programs</a:t>
            </a:r>
            <a:endParaRPr lang="en-US" sz="1450" dirty="0"/>
          </a:p>
        </p:txBody>
      </p:sp>
      <p:sp>
        <p:nvSpPr>
          <p:cNvPr id="13" name="Text 8"/>
          <p:cNvSpPr/>
          <p:nvPr/>
        </p:nvSpPr>
        <p:spPr>
          <a:xfrm>
            <a:off x="6177915" y="3987522"/>
            <a:ext cx="7760970" cy="2432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Reward repeat buyers to accelerate movement into the Loyal customer segment.</a:t>
            </a:r>
            <a:endParaRPr lang="en-US" sz="1150" dirty="0"/>
          </a:p>
        </p:txBody>
      </p:sp>
      <p:sp>
        <p:nvSpPr>
          <p:cNvPr id="14" name="Shape 9"/>
          <p:cNvSpPr/>
          <p:nvPr/>
        </p:nvSpPr>
        <p:spPr>
          <a:xfrm>
            <a:off x="6018371" y="4542234"/>
            <a:ext cx="8080058" cy="1498997"/>
          </a:xfrm>
          <a:prstGeom prst="roundRect">
            <a:avLst>
              <a:gd name="adj" fmla="val 425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5" name="Shape 10"/>
          <p:cNvSpPr/>
          <p:nvPr/>
        </p:nvSpPr>
        <p:spPr>
          <a:xfrm>
            <a:off x="6177915" y="4701778"/>
            <a:ext cx="456009" cy="456009"/>
          </a:xfrm>
          <a:prstGeom prst="roundRect">
            <a:avLst>
              <a:gd name="adj" fmla="val 20050231"/>
            </a:avLst>
          </a:prstGeom>
          <a:solidFill>
            <a:srgbClr val="4950BC"/>
          </a:solidFill>
          <a:ln/>
        </p:spPr>
      </p:sp>
      <p:pic>
        <p:nvPicPr>
          <p:cNvPr id="16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303288" y="4827151"/>
            <a:ext cx="205145" cy="205145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6177915" y="5309711"/>
            <a:ext cx="1900238" cy="2375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4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Review Discounts</a:t>
            </a:r>
            <a:endParaRPr lang="en-US" sz="1450" dirty="0"/>
          </a:p>
        </p:txBody>
      </p:sp>
      <p:sp>
        <p:nvSpPr>
          <p:cNvPr id="18" name="Text 12"/>
          <p:cNvSpPr/>
          <p:nvPr/>
        </p:nvSpPr>
        <p:spPr>
          <a:xfrm>
            <a:off x="6177915" y="5638443"/>
            <a:ext cx="7760970" cy="2432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Balance promotional sales boosts with margin control, especially for high-discount products.</a:t>
            </a:r>
            <a:endParaRPr lang="en-US" sz="1150" dirty="0"/>
          </a:p>
        </p:txBody>
      </p:sp>
      <p:sp>
        <p:nvSpPr>
          <p:cNvPr id="19" name="Shape 13"/>
          <p:cNvSpPr/>
          <p:nvPr/>
        </p:nvSpPr>
        <p:spPr>
          <a:xfrm>
            <a:off x="6018371" y="6193155"/>
            <a:ext cx="8080058" cy="1498997"/>
          </a:xfrm>
          <a:prstGeom prst="roundRect">
            <a:avLst>
              <a:gd name="adj" fmla="val 425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20" name="Shape 14"/>
          <p:cNvSpPr/>
          <p:nvPr/>
        </p:nvSpPr>
        <p:spPr>
          <a:xfrm>
            <a:off x="6177915" y="6352699"/>
            <a:ext cx="456009" cy="456009"/>
          </a:xfrm>
          <a:prstGeom prst="roundRect">
            <a:avLst>
              <a:gd name="adj" fmla="val 20050231"/>
            </a:avLst>
          </a:prstGeom>
          <a:solidFill>
            <a:srgbClr val="4950BC"/>
          </a:solidFill>
          <a:ln/>
        </p:spPr>
      </p:sp>
      <p:pic>
        <p:nvPicPr>
          <p:cNvPr id="21" name="Image 4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303288" y="6478072"/>
            <a:ext cx="205145" cy="205145"/>
          </a:xfrm>
          <a:prstGeom prst="rect">
            <a:avLst/>
          </a:prstGeom>
        </p:spPr>
      </p:pic>
      <p:sp>
        <p:nvSpPr>
          <p:cNvPr id="22" name="Text 15"/>
          <p:cNvSpPr/>
          <p:nvPr/>
        </p:nvSpPr>
        <p:spPr>
          <a:xfrm>
            <a:off x="6177915" y="6960632"/>
            <a:ext cx="1900238" cy="2375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4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Targeted Marketing</a:t>
            </a:r>
            <a:endParaRPr lang="en-US" sz="1450" dirty="0"/>
          </a:p>
        </p:txBody>
      </p:sp>
      <p:sp>
        <p:nvSpPr>
          <p:cNvPr id="23" name="Text 16"/>
          <p:cNvSpPr/>
          <p:nvPr/>
        </p:nvSpPr>
        <p:spPr>
          <a:xfrm>
            <a:off x="6177915" y="7289363"/>
            <a:ext cx="7760970" cy="2432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Focus campaigns on high-revenue age groups and highlight top-rated products like Gloves and Sandals.</a:t>
            </a:r>
            <a:endParaRPr lang="en-US" sz="11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27445" y="582573"/>
            <a:ext cx="5293281" cy="661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200"/>
              </a:lnSpc>
              <a:buNone/>
            </a:pPr>
            <a:r>
              <a:rPr lang="en-US" sz="41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Dataset Overview</a:t>
            </a:r>
            <a:endParaRPr lang="en-US" sz="4150" dirty="0"/>
          </a:p>
        </p:txBody>
      </p:sp>
      <p:sp>
        <p:nvSpPr>
          <p:cNvPr id="4" name="Text 1"/>
          <p:cNvSpPr/>
          <p:nvPr/>
        </p:nvSpPr>
        <p:spPr>
          <a:xfrm>
            <a:off x="6227445" y="1667589"/>
            <a:ext cx="2377559" cy="698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500"/>
              </a:lnSpc>
              <a:buNone/>
            </a:pPr>
            <a:r>
              <a:rPr lang="en-US" sz="55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3,900</a:t>
            </a:r>
            <a:endParaRPr lang="en-US" sz="5500" dirty="0"/>
          </a:p>
        </p:txBody>
      </p:sp>
      <p:sp>
        <p:nvSpPr>
          <p:cNvPr id="5" name="Text 2"/>
          <p:cNvSpPr/>
          <p:nvPr/>
        </p:nvSpPr>
        <p:spPr>
          <a:xfrm>
            <a:off x="6227445" y="2630805"/>
            <a:ext cx="2377559" cy="330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Total Purchases</a:t>
            </a:r>
            <a:endParaRPr lang="en-US" sz="2050" dirty="0"/>
          </a:p>
        </p:txBody>
      </p:sp>
      <p:sp>
        <p:nvSpPr>
          <p:cNvPr id="6" name="Text 3"/>
          <p:cNvSpPr/>
          <p:nvPr/>
        </p:nvSpPr>
        <p:spPr>
          <a:xfrm>
            <a:off x="6227445" y="3088481"/>
            <a:ext cx="2377559" cy="6772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Transactions analyzed across all categories</a:t>
            </a:r>
            <a:endParaRPr lang="en-US" sz="1650" dirty="0"/>
          </a:p>
        </p:txBody>
      </p:sp>
      <p:sp>
        <p:nvSpPr>
          <p:cNvPr id="7" name="Text 4"/>
          <p:cNvSpPr/>
          <p:nvPr/>
        </p:nvSpPr>
        <p:spPr>
          <a:xfrm>
            <a:off x="8869561" y="1667589"/>
            <a:ext cx="2377559" cy="698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500"/>
              </a:lnSpc>
              <a:buNone/>
            </a:pPr>
            <a:r>
              <a:rPr lang="en-US" sz="55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18</a:t>
            </a:r>
            <a:endParaRPr lang="en-US" sz="5500" dirty="0"/>
          </a:p>
        </p:txBody>
      </p:sp>
      <p:sp>
        <p:nvSpPr>
          <p:cNvPr id="8" name="Text 5"/>
          <p:cNvSpPr/>
          <p:nvPr/>
        </p:nvSpPr>
        <p:spPr>
          <a:xfrm>
            <a:off x="8869561" y="2630805"/>
            <a:ext cx="2377559" cy="330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Data Points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8869561" y="3088481"/>
            <a:ext cx="2377559" cy="10158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Features covering demographics and behavior</a:t>
            </a:r>
            <a:endParaRPr lang="en-US" sz="1650" dirty="0"/>
          </a:p>
        </p:txBody>
      </p:sp>
      <p:sp>
        <p:nvSpPr>
          <p:cNvPr id="10" name="Text 7"/>
          <p:cNvSpPr/>
          <p:nvPr/>
        </p:nvSpPr>
        <p:spPr>
          <a:xfrm>
            <a:off x="11511677" y="1667589"/>
            <a:ext cx="2377559" cy="698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500"/>
              </a:lnSpc>
              <a:buNone/>
            </a:pPr>
            <a:r>
              <a:rPr lang="en-US" sz="55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$59.76</a:t>
            </a:r>
            <a:endParaRPr lang="en-US" sz="5500" dirty="0"/>
          </a:p>
        </p:txBody>
      </p:sp>
      <p:sp>
        <p:nvSpPr>
          <p:cNvPr id="11" name="Text 8"/>
          <p:cNvSpPr/>
          <p:nvPr/>
        </p:nvSpPr>
        <p:spPr>
          <a:xfrm>
            <a:off x="11511677" y="2630805"/>
            <a:ext cx="2377559" cy="330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Avg Purchase</a:t>
            </a:r>
            <a:endParaRPr lang="en-US" sz="2050" dirty="0"/>
          </a:p>
        </p:txBody>
      </p:sp>
      <p:sp>
        <p:nvSpPr>
          <p:cNvPr id="12" name="Text 9"/>
          <p:cNvSpPr/>
          <p:nvPr/>
        </p:nvSpPr>
        <p:spPr>
          <a:xfrm>
            <a:off x="11511677" y="3088481"/>
            <a:ext cx="2377559" cy="6772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Mean transaction value per customer</a:t>
            </a:r>
            <a:endParaRPr lang="en-US" sz="1650" dirty="0"/>
          </a:p>
        </p:txBody>
      </p:sp>
      <p:sp>
        <p:nvSpPr>
          <p:cNvPr id="13" name="Text 10"/>
          <p:cNvSpPr/>
          <p:nvPr/>
        </p:nvSpPr>
        <p:spPr>
          <a:xfrm>
            <a:off x="8869561" y="4633555"/>
            <a:ext cx="2377559" cy="698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500"/>
              </a:lnSpc>
              <a:buNone/>
            </a:pPr>
            <a:r>
              <a:rPr lang="en-US" sz="55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3.75</a:t>
            </a:r>
            <a:endParaRPr lang="en-US" sz="5500" dirty="0"/>
          </a:p>
        </p:txBody>
      </p:sp>
      <p:sp>
        <p:nvSpPr>
          <p:cNvPr id="14" name="Text 11"/>
          <p:cNvSpPr/>
          <p:nvPr/>
        </p:nvSpPr>
        <p:spPr>
          <a:xfrm>
            <a:off x="8869561" y="5596771"/>
            <a:ext cx="2377559" cy="330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Avg Rating</a:t>
            </a:r>
            <a:endParaRPr lang="en-US" sz="2050" dirty="0"/>
          </a:p>
        </p:txBody>
      </p:sp>
      <p:sp>
        <p:nvSpPr>
          <p:cNvPr id="15" name="Text 12"/>
          <p:cNvSpPr/>
          <p:nvPr/>
        </p:nvSpPr>
        <p:spPr>
          <a:xfrm>
            <a:off x="8869561" y="6054447"/>
            <a:ext cx="2377559" cy="6772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Customer satisfaction score</a:t>
            </a:r>
            <a:endParaRPr lang="en-US" sz="1650" dirty="0"/>
          </a:p>
        </p:txBody>
      </p:sp>
      <p:sp>
        <p:nvSpPr>
          <p:cNvPr id="16" name="Text 13"/>
          <p:cNvSpPr/>
          <p:nvPr/>
        </p:nvSpPr>
        <p:spPr>
          <a:xfrm>
            <a:off x="6227445" y="6969800"/>
            <a:ext cx="7661910" cy="6772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Dataset includes customer demographics, purchase details, shopping behavior, and subscription status across 50 locations.</a:t>
            </a:r>
            <a:endParaRPr lang="en-US" sz="16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23768" y="490061"/>
            <a:ext cx="6093023" cy="5568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350"/>
              </a:lnSpc>
              <a:buNone/>
            </a:pPr>
            <a:r>
              <a:rPr lang="en-US" sz="35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Data Preparation &amp; Cleaning</a:t>
            </a:r>
            <a:endParaRPr lang="en-US" sz="3500" dirty="0"/>
          </a:p>
        </p:txBody>
      </p:sp>
      <p:sp>
        <p:nvSpPr>
          <p:cNvPr id="3" name="Text 1"/>
          <p:cNvSpPr/>
          <p:nvPr/>
        </p:nvSpPr>
        <p:spPr>
          <a:xfrm>
            <a:off x="623768" y="1492329"/>
            <a:ext cx="2446734" cy="278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Python Analysis Steps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623768" y="1948815"/>
            <a:ext cx="6474023" cy="285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Loaded dataset using pandas</a:t>
            </a:r>
            <a:endParaRPr lang="en-US" sz="1400" dirty="0"/>
          </a:p>
        </p:txBody>
      </p:sp>
      <p:sp>
        <p:nvSpPr>
          <p:cNvPr id="5" name="Text 3"/>
          <p:cNvSpPr/>
          <p:nvPr/>
        </p:nvSpPr>
        <p:spPr>
          <a:xfrm>
            <a:off x="623768" y="2296239"/>
            <a:ext cx="6474023" cy="285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Explored structure with df.info() and .describe()</a:t>
            </a:r>
            <a:endParaRPr lang="en-US" sz="1400" dirty="0"/>
          </a:p>
        </p:txBody>
      </p:sp>
      <p:sp>
        <p:nvSpPr>
          <p:cNvPr id="6" name="Text 4"/>
          <p:cNvSpPr/>
          <p:nvPr/>
        </p:nvSpPr>
        <p:spPr>
          <a:xfrm>
            <a:off x="623768" y="2643664"/>
            <a:ext cx="6474023" cy="285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Imputed 37 missing Review Rating values using category medians</a:t>
            </a:r>
            <a:endParaRPr lang="en-US" sz="1400" dirty="0"/>
          </a:p>
        </p:txBody>
      </p:sp>
      <p:sp>
        <p:nvSpPr>
          <p:cNvPr id="7" name="Text 5"/>
          <p:cNvSpPr/>
          <p:nvPr/>
        </p:nvSpPr>
        <p:spPr>
          <a:xfrm>
            <a:off x="623768" y="2991088"/>
            <a:ext cx="6474023" cy="285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Standardized columns to snake_case</a:t>
            </a:r>
            <a:endParaRPr lang="en-US" sz="1400" dirty="0"/>
          </a:p>
        </p:txBody>
      </p:sp>
      <p:sp>
        <p:nvSpPr>
          <p:cNvPr id="8" name="Text 6"/>
          <p:cNvSpPr/>
          <p:nvPr/>
        </p:nvSpPr>
        <p:spPr>
          <a:xfrm>
            <a:off x="623768" y="3338513"/>
            <a:ext cx="6474023" cy="285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Created age_group and purchase_frequency_days features</a:t>
            </a:r>
            <a:endParaRPr lang="en-US" sz="1400" dirty="0"/>
          </a:p>
        </p:txBody>
      </p:sp>
      <p:sp>
        <p:nvSpPr>
          <p:cNvPr id="9" name="Text 7"/>
          <p:cNvSpPr/>
          <p:nvPr/>
        </p:nvSpPr>
        <p:spPr>
          <a:xfrm>
            <a:off x="623768" y="3685937"/>
            <a:ext cx="6474023" cy="285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Dropped redundant promo_code_used column</a:t>
            </a:r>
            <a:endParaRPr lang="en-US" sz="1400" dirty="0"/>
          </a:p>
        </p:txBody>
      </p:sp>
      <p:pic>
        <p:nvPicPr>
          <p:cNvPr id="10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40228" y="1514713"/>
            <a:ext cx="6474023" cy="6474023"/>
          </a:xfrm>
          <a:prstGeom prst="rect">
            <a:avLst/>
          </a:prstGeom>
        </p:spPr>
      </p:pic>
      <p:sp>
        <p:nvSpPr>
          <p:cNvPr id="11" name="Text 8"/>
          <p:cNvSpPr/>
          <p:nvPr/>
        </p:nvSpPr>
        <p:spPr>
          <a:xfrm>
            <a:off x="623768" y="8389739"/>
            <a:ext cx="13382863" cy="285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Connected Python to PostgreSQL and loaded cleaned data for structured SQL analysis.</a:t>
            </a:r>
            <a:endParaRPr lang="en-US" sz="14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606879"/>
            <a:ext cx="775335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Revenue Insights by Gender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4655820"/>
            <a:ext cx="6407944" cy="1821180"/>
          </a:xfrm>
          <a:prstGeom prst="roundRect">
            <a:avLst>
              <a:gd name="adj" fmla="val 5231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8224" y="489025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Male Customers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8224" y="5380673"/>
            <a:ext cx="5939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$157,890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total revenue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1028224" y="5879663"/>
            <a:ext cx="5939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68% of total revenue generated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428548" y="4655820"/>
            <a:ext cx="6408063" cy="1821180"/>
          </a:xfrm>
          <a:prstGeom prst="roundRect">
            <a:avLst>
              <a:gd name="adj" fmla="val 5231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7662982" y="489025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Female Customers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7662982" y="5380673"/>
            <a:ext cx="59391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$75,191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total revenue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7662982" y="5879663"/>
            <a:ext cx="59391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32% of total revenue generated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793790" y="6732151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Male customers contribute more than double the revenue of female customers, suggesting opportunities for targeted marketing strategies.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92612"/>
            <a:ext cx="750974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Discount Strategy Analysis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168366"/>
            <a:ext cx="427732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High-Spending Discount Users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2749510"/>
            <a:ext cx="760428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839 customers used discounts but still spent above the $59.76 average purchase amount.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702129"/>
            <a:ext cx="479167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Top Discount-Dependent Products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4283273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Font typeface="+mj-lt"/>
              <a:buAutoNum type="arabicPeriod" startAt="1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Hat (50% discount rate)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4725472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Font typeface="+mj-lt"/>
              <a:buAutoNum type="arabicPeriod" startAt="2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Sneakers (49.66%)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5167670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Font typeface="+mj-lt"/>
              <a:buAutoNum type="arabicPeriod" startAt="3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Coat (49.07%)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93790" y="5609868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Font typeface="+mj-lt"/>
              <a:buAutoNum type="arabicPeriod" startAt="4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Sweater (48.17%)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93790" y="6052066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Font typeface="+mj-lt"/>
              <a:buAutoNum type="arabicPeriod" startAt="5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Pants (47.37%)</a:t>
            </a:r>
            <a:endParaRPr lang="en-US" sz="1750" dirty="0"/>
          </a:p>
        </p:txBody>
      </p:sp>
      <p:pic>
        <p:nvPicPr>
          <p:cNvPr id="11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59096" y="2196703"/>
            <a:ext cx="4885015" cy="488501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02437"/>
            <a:ext cx="829841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Product Performance Leaders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905006"/>
            <a:ext cx="4196358" cy="1677591"/>
          </a:xfrm>
          <a:prstGeom prst="roundRect">
            <a:avLst>
              <a:gd name="adj" fmla="val 8721"/>
            </a:avLst>
          </a:prstGeom>
          <a:solidFill>
            <a:srgbClr val="FFFFFF"/>
          </a:solidFill>
          <a:ln/>
        </p:spPr>
      </p:sp>
      <p:sp>
        <p:nvSpPr>
          <p:cNvPr id="4" name="Shape 2"/>
          <p:cNvSpPr/>
          <p:nvPr/>
        </p:nvSpPr>
        <p:spPr>
          <a:xfrm>
            <a:off x="793790" y="2874526"/>
            <a:ext cx="4196358" cy="121920"/>
          </a:xfrm>
          <a:prstGeom prst="roundRect">
            <a:avLst>
              <a:gd name="adj" fmla="val 78139"/>
            </a:avLst>
          </a:prstGeom>
          <a:solidFill>
            <a:srgbClr val="4950BC"/>
          </a:solidFill>
          <a:ln/>
        </p:spPr>
      </p:sp>
      <p:sp>
        <p:nvSpPr>
          <p:cNvPr id="5" name="Shape 3"/>
          <p:cNvSpPr/>
          <p:nvPr/>
        </p:nvSpPr>
        <p:spPr>
          <a:xfrm>
            <a:off x="2551688" y="2564844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4950BC"/>
          </a:solidFill>
          <a:ln/>
        </p:spPr>
      </p:sp>
      <p:sp>
        <p:nvSpPr>
          <p:cNvPr id="6" name="Text 4"/>
          <p:cNvSpPr/>
          <p:nvPr/>
        </p:nvSpPr>
        <p:spPr>
          <a:xfrm>
            <a:off x="2755761" y="2734985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1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</a:t>
            </a:r>
            <a:endParaRPr lang="en-US" sz="2100" dirty="0"/>
          </a:p>
        </p:txBody>
      </p:sp>
      <p:sp>
        <p:nvSpPr>
          <p:cNvPr id="7" name="Text 5"/>
          <p:cNvSpPr/>
          <p:nvPr/>
        </p:nvSpPr>
        <p:spPr>
          <a:xfrm>
            <a:off x="1051084" y="347198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Gloves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1051084" y="3962400"/>
            <a:ext cx="36817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Highest average rating: 3.86 stars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5216962" y="2905006"/>
            <a:ext cx="4196358" cy="1677591"/>
          </a:xfrm>
          <a:prstGeom prst="roundRect">
            <a:avLst>
              <a:gd name="adj" fmla="val 8721"/>
            </a:avLst>
          </a:prstGeom>
          <a:solidFill>
            <a:srgbClr val="FFFFFF"/>
          </a:solidFill>
          <a:ln/>
        </p:spPr>
      </p:sp>
      <p:sp>
        <p:nvSpPr>
          <p:cNvPr id="10" name="Shape 8"/>
          <p:cNvSpPr/>
          <p:nvPr/>
        </p:nvSpPr>
        <p:spPr>
          <a:xfrm>
            <a:off x="5216962" y="2874526"/>
            <a:ext cx="4196358" cy="121920"/>
          </a:xfrm>
          <a:prstGeom prst="roundRect">
            <a:avLst>
              <a:gd name="adj" fmla="val 78139"/>
            </a:avLst>
          </a:prstGeom>
          <a:solidFill>
            <a:srgbClr val="4950BC"/>
          </a:solidFill>
          <a:ln/>
        </p:spPr>
      </p:sp>
      <p:sp>
        <p:nvSpPr>
          <p:cNvPr id="11" name="Shape 9"/>
          <p:cNvSpPr/>
          <p:nvPr/>
        </p:nvSpPr>
        <p:spPr>
          <a:xfrm>
            <a:off x="6974860" y="2564844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4950BC"/>
          </a:solidFill>
          <a:ln/>
        </p:spPr>
      </p:sp>
      <p:sp>
        <p:nvSpPr>
          <p:cNvPr id="12" name="Text 10"/>
          <p:cNvSpPr/>
          <p:nvPr/>
        </p:nvSpPr>
        <p:spPr>
          <a:xfrm>
            <a:off x="7178933" y="2734985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1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</a:t>
            </a:r>
            <a:endParaRPr lang="en-US" sz="2100" dirty="0"/>
          </a:p>
        </p:txBody>
      </p:sp>
      <p:sp>
        <p:nvSpPr>
          <p:cNvPr id="13" name="Text 11"/>
          <p:cNvSpPr/>
          <p:nvPr/>
        </p:nvSpPr>
        <p:spPr>
          <a:xfrm>
            <a:off x="5474256" y="347198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Sandals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5474256" y="3962400"/>
            <a:ext cx="36817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Second highest rating: 3.84 stars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9640133" y="2905006"/>
            <a:ext cx="4196358" cy="1677591"/>
          </a:xfrm>
          <a:prstGeom prst="roundRect">
            <a:avLst>
              <a:gd name="adj" fmla="val 8721"/>
            </a:avLst>
          </a:prstGeom>
          <a:solidFill>
            <a:srgbClr val="FFFFFF"/>
          </a:solidFill>
          <a:ln/>
        </p:spPr>
      </p:sp>
      <p:sp>
        <p:nvSpPr>
          <p:cNvPr id="16" name="Shape 14"/>
          <p:cNvSpPr/>
          <p:nvPr/>
        </p:nvSpPr>
        <p:spPr>
          <a:xfrm>
            <a:off x="9640133" y="2874526"/>
            <a:ext cx="4196358" cy="121920"/>
          </a:xfrm>
          <a:prstGeom prst="roundRect">
            <a:avLst>
              <a:gd name="adj" fmla="val 78139"/>
            </a:avLst>
          </a:prstGeom>
          <a:solidFill>
            <a:srgbClr val="4950BC"/>
          </a:solidFill>
          <a:ln/>
        </p:spPr>
      </p:sp>
      <p:sp>
        <p:nvSpPr>
          <p:cNvPr id="17" name="Shape 15"/>
          <p:cNvSpPr/>
          <p:nvPr/>
        </p:nvSpPr>
        <p:spPr>
          <a:xfrm>
            <a:off x="11398032" y="2564844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4950BC"/>
          </a:solidFill>
          <a:ln/>
        </p:spPr>
      </p:sp>
      <p:sp>
        <p:nvSpPr>
          <p:cNvPr id="18" name="Text 16"/>
          <p:cNvSpPr/>
          <p:nvPr/>
        </p:nvSpPr>
        <p:spPr>
          <a:xfrm>
            <a:off x="11602105" y="2734985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1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</a:t>
            </a:r>
            <a:endParaRPr lang="en-US" sz="2100" dirty="0"/>
          </a:p>
        </p:txBody>
      </p:sp>
      <p:sp>
        <p:nvSpPr>
          <p:cNvPr id="19" name="Text 17"/>
          <p:cNvSpPr/>
          <p:nvPr/>
        </p:nvSpPr>
        <p:spPr>
          <a:xfrm>
            <a:off x="9897427" y="347198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Boots</a:t>
            </a:r>
            <a:endParaRPr lang="en-US" sz="2200" dirty="0"/>
          </a:p>
        </p:txBody>
      </p:sp>
      <p:sp>
        <p:nvSpPr>
          <p:cNvPr id="20" name="Text 18"/>
          <p:cNvSpPr/>
          <p:nvPr/>
        </p:nvSpPr>
        <p:spPr>
          <a:xfrm>
            <a:off x="9897427" y="3962400"/>
            <a:ext cx="36817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Third highest rating: 3.82 stars</a:t>
            </a:r>
            <a:endParaRPr lang="en-US" sz="1750" dirty="0"/>
          </a:p>
        </p:txBody>
      </p:sp>
      <p:sp>
        <p:nvSpPr>
          <p:cNvPr id="21" name="Shape 19"/>
          <p:cNvSpPr/>
          <p:nvPr/>
        </p:nvSpPr>
        <p:spPr>
          <a:xfrm>
            <a:off x="793790" y="5149572"/>
            <a:ext cx="6407944" cy="1677591"/>
          </a:xfrm>
          <a:prstGeom prst="roundRect">
            <a:avLst>
              <a:gd name="adj" fmla="val 8721"/>
            </a:avLst>
          </a:prstGeom>
          <a:solidFill>
            <a:srgbClr val="FFFFFF"/>
          </a:solidFill>
          <a:ln/>
        </p:spPr>
      </p:sp>
      <p:sp>
        <p:nvSpPr>
          <p:cNvPr id="22" name="Shape 20"/>
          <p:cNvSpPr/>
          <p:nvPr/>
        </p:nvSpPr>
        <p:spPr>
          <a:xfrm>
            <a:off x="793790" y="5119092"/>
            <a:ext cx="6407944" cy="121920"/>
          </a:xfrm>
          <a:prstGeom prst="roundRect">
            <a:avLst>
              <a:gd name="adj" fmla="val 78139"/>
            </a:avLst>
          </a:prstGeom>
          <a:solidFill>
            <a:srgbClr val="4950BC"/>
          </a:solidFill>
          <a:ln/>
        </p:spPr>
      </p:sp>
      <p:sp>
        <p:nvSpPr>
          <p:cNvPr id="23" name="Shape 21"/>
          <p:cNvSpPr/>
          <p:nvPr/>
        </p:nvSpPr>
        <p:spPr>
          <a:xfrm>
            <a:off x="3657540" y="4809411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4950BC"/>
          </a:solidFill>
          <a:ln/>
        </p:spPr>
      </p:sp>
      <p:sp>
        <p:nvSpPr>
          <p:cNvPr id="24" name="Text 22"/>
          <p:cNvSpPr/>
          <p:nvPr/>
        </p:nvSpPr>
        <p:spPr>
          <a:xfrm>
            <a:off x="3861614" y="4979551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1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4</a:t>
            </a:r>
            <a:endParaRPr lang="en-US" sz="2100" dirty="0"/>
          </a:p>
        </p:txBody>
      </p:sp>
      <p:sp>
        <p:nvSpPr>
          <p:cNvPr id="25" name="Text 23"/>
          <p:cNvSpPr/>
          <p:nvPr/>
        </p:nvSpPr>
        <p:spPr>
          <a:xfrm>
            <a:off x="1051084" y="57165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Hat</a:t>
            </a:r>
            <a:endParaRPr lang="en-US" sz="2200" dirty="0"/>
          </a:p>
        </p:txBody>
      </p:sp>
      <p:sp>
        <p:nvSpPr>
          <p:cNvPr id="26" name="Text 24"/>
          <p:cNvSpPr/>
          <p:nvPr/>
        </p:nvSpPr>
        <p:spPr>
          <a:xfrm>
            <a:off x="1051084" y="6206966"/>
            <a:ext cx="589335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Fourth highest rating: 3.80 stars</a:t>
            </a:r>
            <a:endParaRPr lang="en-US" sz="1750" dirty="0"/>
          </a:p>
        </p:txBody>
      </p:sp>
      <p:sp>
        <p:nvSpPr>
          <p:cNvPr id="27" name="Shape 25"/>
          <p:cNvSpPr/>
          <p:nvPr/>
        </p:nvSpPr>
        <p:spPr>
          <a:xfrm>
            <a:off x="7428548" y="5149572"/>
            <a:ext cx="6407944" cy="1677591"/>
          </a:xfrm>
          <a:prstGeom prst="roundRect">
            <a:avLst>
              <a:gd name="adj" fmla="val 8721"/>
            </a:avLst>
          </a:prstGeom>
          <a:solidFill>
            <a:srgbClr val="FFFFFF"/>
          </a:solidFill>
          <a:ln/>
        </p:spPr>
      </p:sp>
      <p:sp>
        <p:nvSpPr>
          <p:cNvPr id="28" name="Shape 26"/>
          <p:cNvSpPr/>
          <p:nvPr/>
        </p:nvSpPr>
        <p:spPr>
          <a:xfrm>
            <a:off x="7428548" y="5119092"/>
            <a:ext cx="6407944" cy="121920"/>
          </a:xfrm>
          <a:prstGeom prst="roundRect">
            <a:avLst>
              <a:gd name="adj" fmla="val 78139"/>
            </a:avLst>
          </a:prstGeom>
          <a:solidFill>
            <a:srgbClr val="4950BC"/>
          </a:solidFill>
          <a:ln/>
        </p:spPr>
      </p:sp>
      <p:sp>
        <p:nvSpPr>
          <p:cNvPr id="29" name="Shape 27"/>
          <p:cNvSpPr/>
          <p:nvPr/>
        </p:nvSpPr>
        <p:spPr>
          <a:xfrm>
            <a:off x="10292298" y="4809411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4950BC"/>
          </a:solidFill>
          <a:ln/>
        </p:spPr>
      </p:sp>
      <p:sp>
        <p:nvSpPr>
          <p:cNvPr id="30" name="Text 28"/>
          <p:cNvSpPr/>
          <p:nvPr/>
        </p:nvSpPr>
        <p:spPr>
          <a:xfrm>
            <a:off x="10496371" y="4979551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1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5</a:t>
            </a:r>
            <a:endParaRPr lang="en-US" sz="2100" dirty="0"/>
          </a:p>
        </p:txBody>
      </p:sp>
      <p:sp>
        <p:nvSpPr>
          <p:cNvPr id="31" name="Text 29"/>
          <p:cNvSpPr/>
          <p:nvPr/>
        </p:nvSpPr>
        <p:spPr>
          <a:xfrm>
            <a:off x="7685842" y="57165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Skirt</a:t>
            </a:r>
            <a:endParaRPr lang="en-US" sz="2200" dirty="0"/>
          </a:p>
        </p:txBody>
      </p:sp>
      <p:sp>
        <p:nvSpPr>
          <p:cNvPr id="32" name="Text 30"/>
          <p:cNvSpPr/>
          <p:nvPr/>
        </p:nvSpPr>
        <p:spPr>
          <a:xfrm>
            <a:off x="7685842" y="6206966"/>
            <a:ext cx="589335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Fifth highest rating: 3.78 stars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74508"/>
            <a:ext cx="673703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Customer Segmentation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78348" y="2936915"/>
            <a:ext cx="2152055" cy="807958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94892" y="3268504"/>
            <a:ext cx="318968" cy="31896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357217" y="3163729"/>
            <a:ext cx="126992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New (83)</a:t>
            </a:r>
            <a:endParaRPr lang="en-US" sz="2200" dirty="0"/>
          </a:p>
        </p:txBody>
      </p:sp>
      <p:sp>
        <p:nvSpPr>
          <p:cNvPr id="6" name="Shape 2"/>
          <p:cNvSpPr/>
          <p:nvPr/>
        </p:nvSpPr>
        <p:spPr>
          <a:xfrm>
            <a:off x="5187077" y="3757970"/>
            <a:ext cx="8592860" cy="15240"/>
          </a:xfrm>
          <a:prstGeom prst="roundRect">
            <a:avLst>
              <a:gd name="adj" fmla="val 625116"/>
            </a:avLst>
          </a:prstGeom>
          <a:solidFill>
            <a:srgbClr val="C0C1D7"/>
          </a:solidFill>
          <a:ln/>
        </p:spPr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2381" y="3801547"/>
            <a:ext cx="4304109" cy="807958"/>
          </a:xfrm>
          <a:prstGeom prst="rect">
            <a:avLst/>
          </a:prstGeom>
        </p:spPr>
      </p:pic>
      <p:pic>
        <p:nvPicPr>
          <p:cNvPr id="8" name="Image 3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94892" y="4045982"/>
            <a:ext cx="318968" cy="318968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6433304" y="4028361"/>
            <a:ext cx="211728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Returning (701)</a:t>
            </a:r>
            <a:endParaRPr lang="en-US" sz="2200" dirty="0"/>
          </a:p>
        </p:txBody>
      </p:sp>
      <p:sp>
        <p:nvSpPr>
          <p:cNvPr id="10" name="Shape 4"/>
          <p:cNvSpPr/>
          <p:nvPr/>
        </p:nvSpPr>
        <p:spPr>
          <a:xfrm>
            <a:off x="6263164" y="4622602"/>
            <a:ext cx="7516773" cy="15240"/>
          </a:xfrm>
          <a:prstGeom prst="roundRect">
            <a:avLst>
              <a:gd name="adj" fmla="val 625116"/>
            </a:avLst>
          </a:prstGeom>
          <a:solidFill>
            <a:srgbClr val="C0C1D7"/>
          </a:solidFill>
          <a:ln/>
        </p:spPr>
      </p:sp>
      <p:pic>
        <p:nvPicPr>
          <p:cNvPr id="11" name="Image 4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6294" y="4666178"/>
            <a:ext cx="6456164" cy="807958"/>
          </a:xfrm>
          <a:prstGeom prst="rect">
            <a:avLst/>
          </a:prstGeom>
        </p:spPr>
      </p:pic>
      <p:pic>
        <p:nvPicPr>
          <p:cNvPr id="12" name="Image 5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894773" y="4910614"/>
            <a:ext cx="318968" cy="318968"/>
          </a:xfrm>
          <a:prstGeom prst="rect">
            <a:avLst/>
          </a:prstGeom>
        </p:spPr>
      </p:pic>
      <p:sp>
        <p:nvSpPr>
          <p:cNvPr id="13" name="Text 5"/>
          <p:cNvSpPr/>
          <p:nvPr/>
        </p:nvSpPr>
        <p:spPr>
          <a:xfrm>
            <a:off x="7509272" y="4892993"/>
            <a:ext cx="169318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Loyal (3,116)</a:t>
            </a:r>
            <a:endParaRPr lang="en-US" sz="2200" dirty="0"/>
          </a:p>
        </p:txBody>
      </p:sp>
      <p:sp>
        <p:nvSpPr>
          <p:cNvPr id="14" name="Text 6"/>
          <p:cNvSpPr/>
          <p:nvPr/>
        </p:nvSpPr>
        <p:spPr>
          <a:xfrm>
            <a:off x="793790" y="5729288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80% of customers are classified as Loyal, demonstrating strong retention. Focus on converting New and Returning customers into the Loyal segment.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6165" y="586264"/>
            <a:ext cx="8999339" cy="666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200"/>
              </a:lnSpc>
              <a:buNone/>
            </a:pPr>
            <a:r>
              <a:rPr lang="en-US" sz="41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Subscription vs. Non-Subscription</a:t>
            </a:r>
            <a:endParaRPr lang="en-US" sz="4150" dirty="0"/>
          </a:p>
        </p:txBody>
      </p:sp>
      <p:sp>
        <p:nvSpPr>
          <p:cNvPr id="3" name="Text 1"/>
          <p:cNvSpPr/>
          <p:nvPr/>
        </p:nvSpPr>
        <p:spPr>
          <a:xfrm>
            <a:off x="2652832" y="3064669"/>
            <a:ext cx="2622352" cy="5329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150"/>
              </a:lnSpc>
              <a:buNone/>
            </a:pPr>
            <a:r>
              <a:rPr lang="en-US" sz="41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27%</a:t>
            </a:r>
            <a:endParaRPr lang="en-US" sz="41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65058" y="1732121"/>
            <a:ext cx="3198019" cy="3198019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631519" y="5196483"/>
            <a:ext cx="2664976" cy="3330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Subscribers</a:t>
            </a:r>
            <a:endParaRPr lang="en-US" sz="2050" dirty="0"/>
          </a:p>
        </p:txBody>
      </p:sp>
      <p:sp>
        <p:nvSpPr>
          <p:cNvPr id="6" name="Text 3"/>
          <p:cNvSpPr/>
          <p:nvPr/>
        </p:nvSpPr>
        <p:spPr>
          <a:xfrm>
            <a:off x="746165" y="5657374"/>
            <a:ext cx="6435804" cy="341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1,053 customers with $59.49 avg spend</a:t>
            </a:r>
            <a:endParaRPr lang="en-US" sz="1650" dirty="0"/>
          </a:p>
        </p:txBody>
      </p:sp>
      <p:sp>
        <p:nvSpPr>
          <p:cNvPr id="7" name="Text 4"/>
          <p:cNvSpPr/>
          <p:nvPr/>
        </p:nvSpPr>
        <p:spPr>
          <a:xfrm>
            <a:off x="9355098" y="3064669"/>
            <a:ext cx="2622352" cy="5329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150"/>
              </a:lnSpc>
              <a:buNone/>
            </a:pPr>
            <a:r>
              <a:rPr lang="en-US" sz="41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73%</a:t>
            </a:r>
            <a:endParaRPr lang="en-US" sz="415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7324" y="1732121"/>
            <a:ext cx="3198019" cy="3198019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9333786" y="5196483"/>
            <a:ext cx="2664976" cy="3330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Non-Subscribers</a:t>
            </a:r>
            <a:endParaRPr lang="en-US" sz="2050" dirty="0"/>
          </a:p>
        </p:txBody>
      </p:sp>
      <p:sp>
        <p:nvSpPr>
          <p:cNvPr id="10" name="Text 6"/>
          <p:cNvSpPr/>
          <p:nvPr/>
        </p:nvSpPr>
        <p:spPr>
          <a:xfrm>
            <a:off x="7448431" y="5657374"/>
            <a:ext cx="6435804" cy="341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2,847 customers with $59.87 avg spend</a:t>
            </a:r>
            <a:endParaRPr lang="en-US" sz="1650" dirty="0"/>
          </a:p>
        </p:txBody>
      </p:sp>
      <p:sp>
        <p:nvSpPr>
          <p:cNvPr id="11" name="Text 7"/>
          <p:cNvSpPr/>
          <p:nvPr/>
        </p:nvSpPr>
        <p:spPr>
          <a:xfrm>
            <a:off x="746165" y="6430089"/>
            <a:ext cx="6309003" cy="102334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Key Finding:</a:t>
            </a:r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Subscribers and non-subscribers have similar average spending, but subscribers represent only 27% of the customer base.</a:t>
            </a:r>
            <a:endParaRPr lang="en-US" sz="1650" dirty="0"/>
          </a:p>
        </p:txBody>
      </p:sp>
      <p:sp>
        <p:nvSpPr>
          <p:cNvPr id="12" name="Text 8"/>
          <p:cNvSpPr/>
          <p:nvPr/>
        </p:nvSpPr>
        <p:spPr>
          <a:xfrm>
            <a:off x="7582853" y="6430089"/>
            <a:ext cx="6309003" cy="102334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Repeat Buyers:</a:t>
            </a:r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Among customers with 5+ purchases, 958 are subscribers while 2,518 are not—indicating subscription growth potential.</a:t>
            </a:r>
            <a:endParaRPr lang="en-US" sz="16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36138" y="421243"/>
            <a:ext cx="4256365" cy="4787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750"/>
              </a:lnSpc>
              <a:buNone/>
            </a:pPr>
            <a:r>
              <a:rPr lang="en-US" sz="30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Revenue by Age Group</a:t>
            </a:r>
            <a:endParaRPr lang="en-US" sz="30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6138" y="1206341"/>
            <a:ext cx="13558123" cy="759249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36138" y="8971121"/>
            <a:ext cx="13558123" cy="2451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Young Adults generate the highest revenue at $62,143, followed closely by Middle-aged customers. Revenue is relatively balanced across all age groups.</a:t>
            </a:r>
            <a:endParaRPr lang="en-US" sz="12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2025-12-28T07:10:41Z</dcterms:created>
  <dcterms:modified xsi:type="dcterms:W3CDTF">2025-12-28T07:10:41Z</dcterms:modified>
</cp:coreProperties>
</file>